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4">
  <p:sldMasterIdLst>
    <p:sldMasterId id="2147483837" r:id="rId1"/>
  </p:sldMasterIdLst>
  <p:notesMasterIdLst>
    <p:notesMasterId r:id="rId30"/>
  </p:notesMasterIdLst>
  <p:handoutMasterIdLst>
    <p:handoutMasterId r:id="rId31"/>
  </p:handoutMasterIdLst>
  <p:sldIdLst>
    <p:sldId id="526" r:id="rId2"/>
    <p:sldId id="530" r:id="rId3"/>
    <p:sldId id="584" r:id="rId4"/>
    <p:sldId id="583" r:id="rId5"/>
    <p:sldId id="539" r:id="rId6"/>
    <p:sldId id="535" r:id="rId7"/>
    <p:sldId id="536" r:id="rId8"/>
    <p:sldId id="431" r:id="rId9"/>
    <p:sldId id="537" r:id="rId10"/>
    <p:sldId id="540" r:id="rId11"/>
    <p:sldId id="436" r:id="rId12"/>
    <p:sldId id="585" r:id="rId13"/>
    <p:sldId id="517" r:id="rId14"/>
    <p:sldId id="586" r:id="rId15"/>
    <p:sldId id="444" r:id="rId16"/>
    <p:sldId id="445" r:id="rId17"/>
    <p:sldId id="446" r:id="rId18"/>
    <p:sldId id="447" r:id="rId19"/>
    <p:sldId id="577" r:id="rId20"/>
    <p:sldId id="488" r:id="rId21"/>
    <p:sldId id="489" r:id="rId22"/>
    <p:sldId id="541" r:id="rId23"/>
    <p:sldId id="490" r:id="rId24"/>
    <p:sldId id="491" r:id="rId25"/>
    <p:sldId id="547" r:id="rId26"/>
    <p:sldId id="492" r:id="rId27"/>
    <p:sldId id="493" r:id="rId28"/>
    <p:sldId id="397" r:id="rId29"/>
  </p:sldIdLst>
  <p:sldSz cx="12192000" cy="6858000"/>
  <p:notesSz cx="10007600" cy="6870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35" userDrawn="1">
          <p15:clr>
            <a:srgbClr val="A4A3A4"/>
          </p15:clr>
        </p15:guide>
        <p15:guide id="2" pos="5955" userDrawn="1">
          <p15:clr>
            <a:srgbClr val="A4A3A4"/>
          </p15:clr>
        </p15:guide>
        <p15:guide id="3" pos="508" userDrawn="1">
          <p15:clr>
            <a:srgbClr val="A4A3A4"/>
          </p15:clr>
        </p15:guide>
        <p15:guide id="4" pos="1186" userDrawn="1">
          <p15:clr>
            <a:srgbClr val="A4A3A4"/>
          </p15:clr>
        </p15:guide>
        <p15:guide id="5" pos="40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4">
          <p15:clr>
            <a:srgbClr val="A4A3A4"/>
          </p15:clr>
        </p15:guide>
        <p15:guide id="2" pos="315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n w" initials="a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AF0"/>
    <a:srgbClr val="0E6DB7"/>
    <a:srgbClr val="00AFFF"/>
    <a:srgbClr val="0092D1"/>
    <a:srgbClr val="25A7E0"/>
    <a:srgbClr val="FE9C83"/>
    <a:srgbClr val="F09279"/>
    <a:srgbClr val="996600"/>
    <a:srgbClr val="2D3291"/>
    <a:srgbClr val="1E1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868" autoAdjust="0"/>
    <p:restoredTop sz="86435" autoAdjust="0"/>
  </p:normalViewPr>
  <p:slideViewPr>
    <p:cSldViewPr snapToGrid="0">
      <p:cViewPr varScale="1">
        <p:scale>
          <a:sx n="70" d="100"/>
          <a:sy n="70" d="100"/>
        </p:scale>
        <p:origin x="48" y="120"/>
      </p:cViewPr>
      <p:guideLst>
        <p:guide orient="horz" pos="4235"/>
        <p:guide pos="5955"/>
        <p:guide pos="508"/>
        <p:guide pos="1186"/>
        <p:guide pos="4001"/>
      </p:guideLst>
    </p:cSldViewPr>
  </p:slideViewPr>
  <p:outlineViewPr>
    <p:cViewPr>
      <p:scale>
        <a:sx n="33" d="100"/>
        <a:sy n="33" d="100"/>
      </p:scale>
      <p:origin x="0" y="-19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3" d="100"/>
          <a:sy n="43" d="100"/>
        </p:scale>
        <p:origin x="-2820" y="-108"/>
      </p:cViewPr>
      <p:guideLst>
        <p:guide orient="horz" pos="2164"/>
        <p:guide pos="3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36626" cy="3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70975" y="0"/>
            <a:ext cx="4336626" cy="3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68960BB-85D2-174E-9006-270BC3509234}" type="datetime1">
              <a:rPr lang="en-US" altLang="zh-CN" smtClean="0"/>
              <a:pPr>
                <a:defRPr/>
              </a:pPr>
              <a:t>9/30/2016</a:t>
            </a:fld>
            <a:endParaRPr lang="en-US" altLang="zh-CN"/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527165"/>
            <a:ext cx="4336626" cy="3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4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70975" y="6527165"/>
            <a:ext cx="4336626" cy="3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E4CA4F6-556B-7242-8BE3-9F4ABA8DAB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99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36626" cy="3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670975" y="0"/>
            <a:ext cx="4336626" cy="3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D30985F1-6194-2546-BC2B-17498869C80D}" type="datetime1">
              <a:rPr lang="en-US" altLang="zh-CN" smtClean="0"/>
              <a:pPr>
                <a:defRPr/>
              </a:pPr>
              <a:t>9/30/2016</a:t>
            </a:fld>
            <a:endParaRPr lang="en-US" altLang="zh-CN"/>
          </a:p>
        </p:txBody>
      </p:sp>
      <p:sp>
        <p:nvSpPr>
          <p:cNvPr id="1331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4625" y="515938"/>
            <a:ext cx="4578350" cy="2576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512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34348" y="3263582"/>
            <a:ext cx="7338906" cy="309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527165"/>
            <a:ext cx="4336626" cy="3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12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70975" y="6527165"/>
            <a:ext cx="4336626" cy="3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94CCD7F-0C97-9D43-ADD7-444F994B54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48342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30985F1-6194-2546-BC2B-17498869C80D}" type="datetime1">
              <a:rPr lang="en-US" altLang="zh-CN" smtClean="0"/>
              <a:pPr>
                <a:defRPr/>
              </a:pPr>
              <a:t>9/30/2016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4CCD7F-0C97-9D43-ADD7-444F994B542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77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30985F1-6194-2546-BC2B-17498869C80D}" type="datetime1">
              <a:rPr lang="en-US" altLang="zh-CN" smtClean="0"/>
              <a:pPr>
                <a:defRPr/>
              </a:pPr>
              <a:t>9/30/2016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4CCD7F-0C97-9D43-ADD7-444F994B5429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501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30985F1-6194-2546-BC2B-17498869C80D}" type="datetime1">
              <a:rPr lang="en-US" altLang="zh-CN" smtClean="0"/>
              <a:pPr>
                <a:defRPr/>
              </a:pPr>
              <a:t>9/30/2016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4CCD7F-0C97-9D43-ADD7-444F994B542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802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30985F1-6194-2546-BC2B-17498869C80D}" type="datetime1">
              <a:rPr lang="en-US" altLang="zh-CN" smtClean="0"/>
              <a:pPr>
                <a:defRPr/>
              </a:pPr>
              <a:t>9/30/2016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4CCD7F-0C97-9D43-ADD7-444F994B5429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802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30985F1-6194-2546-BC2B-17498869C80D}" type="datetime1">
              <a:rPr lang="en-US" altLang="zh-CN" smtClean="0"/>
              <a:pPr>
                <a:defRPr/>
              </a:pPr>
              <a:t>9/30/2016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4CCD7F-0C97-9D43-ADD7-444F994B542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424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83589" indent="-301381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5522" indent="-241104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87731" indent="-241104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69940" indent="-241104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D8D654A-3275-6F43-928B-6FF3641A62A2}" type="slidenum">
              <a:rPr lang="en-US" altLang="zh-CN" sz="1300"/>
              <a:pPr/>
              <a:t>28</a:t>
            </a:fld>
            <a:endParaRPr lang="en-US" altLang="zh-CN" sz="1300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5938"/>
            <a:ext cx="4578350" cy="2576512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zh-CN">
              <a:ea typeface="ＭＳ Ｐゴシック" charset="0"/>
              <a:cs typeface="ＭＳ Ｐゴシック" charset="0"/>
            </a:endParaRPr>
          </a:p>
        </p:txBody>
      </p:sp>
      <p:sp>
        <p:nvSpPr>
          <p:cNvPr id="14340" name="Date Placeholder 7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83589" indent="-301381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5522" indent="-241104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87731" indent="-241104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69940" indent="-241104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D910A25-6F06-DC4C-A655-6A33ACE76204}" type="datetime1">
              <a:rPr lang="en-US" altLang="zh-CN" sz="1300" smtClean="0"/>
              <a:pPr/>
              <a:t>9/30/2016</a:t>
            </a:fld>
            <a:endParaRPr lang="en-US" altLang="zh-CN" sz="1300" dirty="0"/>
          </a:p>
        </p:txBody>
      </p:sp>
    </p:spTree>
    <p:extLst>
      <p:ext uri="{BB962C8B-B14F-4D97-AF65-F5344CB8AC3E}">
        <p14:creationId xmlns:p14="http://schemas.microsoft.com/office/powerpoint/2010/main" val="240870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712" fontAlgn="auto">
              <a:spcBef>
                <a:spcPts val="0"/>
              </a:spcBef>
              <a:spcAft>
                <a:spcPts val="0"/>
              </a:spcAft>
            </a:pPr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  <a:cs typeface="+mn-cs"/>
              </a:rPr>
              <a:pPr defTabSz="1218712" fontAlgn="auto">
                <a:spcBef>
                  <a:spcPts val="0"/>
                </a:spcBef>
                <a:spcAft>
                  <a:spcPts val="0"/>
                </a:spcAft>
              </a:pPr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712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712" fontAlgn="auto">
              <a:spcBef>
                <a:spcPts val="0"/>
              </a:spcBef>
              <a:spcAft>
                <a:spcPts val="0"/>
              </a:spcAft>
            </a:pPr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  <a:cs typeface="+mn-cs"/>
              </a:rPr>
              <a:pPr defTabSz="1218712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8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7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19"/>
            <a:ext cx="6439049" cy="489472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3386"/>
            <a:ext cx="12192000" cy="6844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1" tIns="60936" rIns="121871" bIns="60936" rtlCol="0" anchor="ctr"/>
          <a:lstStyle/>
          <a:p>
            <a:pPr algn="ctr" defTabSz="1218712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397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6157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15415" y="1631955"/>
            <a:ext cx="5181104" cy="4206875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50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单击此处编辑母版文本样式</a:t>
            </a:r>
          </a:p>
          <a:p>
            <a:pPr lvl="0"/>
            <a:endParaRPr lang="en-US" altLang="zh-CN" dirty="0" smtClean="0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25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0964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3386"/>
            <a:ext cx="12192000" cy="6844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1" tIns="60936" rIns="121871" bIns="60936" rtlCol="0" anchor="ctr"/>
          <a:lstStyle/>
          <a:p>
            <a:pPr algn="ctr" defTabSz="1218712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397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7"/>
            <a:ext cx="12192000" cy="6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6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2"/>
            <a:ext cx="12214577" cy="6870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06452" y="1135628"/>
            <a:ext cx="9465539" cy="4079875"/>
          </a:xfrm>
        </p:spPr>
        <p:txBody>
          <a:bodyPr bIns="0"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 baseline="0">
                <a:solidFill>
                  <a:srgbClr val="FFFFFF"/>
                </a:solidFill>
                <a:latin typeface="Verdana" pitchFamily="34" charset="0"/>
                <a:ea typeface="微软雅黑" panose="020B0503020204020204" pitchFamily="34" charset="-122"/>
              </a:defRPr>
            </a:lvl1pPr>
            <a:lvl2pPr>
              <a:defRPr sz="2600" baseline="0">
                <a:solidFill>
                  <a:schemeClr val="bg1"/>
                </a:solidFill>
                <a:latin typeface="黑体-简 细体"/>
              </a:defRPr>
            </a:lvl2pPr>
            <a:lvl3pPr>
              <a:defRPr sz="2600" baseline="0">
                <a:solidFill>
                  <a:schemeClr val="bg1"/>
                </a:solidFill>
                <a:latin typeface="黑体-简 细体"/>
              </a:defRPr>
            </a:lvl3pPr>
            <a:lvl4pPr>
              <a:defRPr sz="2600" baseline="0">
                <a:solidFill>
                  <a:schemeClr val="bg1"/>
                </a:solidFill>
                <a:latin typeface="黑体-简 细体"/>
              </a:defRPr>
            </a:lvl4pPr>
            <a:lvl5pPr>
              <a:defRPr sz="2600" baseline="0">
                <a:solidFill>
                  <a:schemeClr val="bg1"/>
                </a:solidFill>
                <a:latin typeface="黑体-简 细体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单击此处编辑母版文本样式</a:t>
            </a:r>
          </a:p>
          <a:p>
            <a:pPr lvl="0"/>
            <a:endParaRPr lang="en-US" altLang="zh-CN" dirty="0" smtClean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15413" y="458531"/>
            <a:ext cx="9448800" cy="544008"/>
          </a:xfrm>
        </p:spPr>
        <p:txBody>
          <a:bodyPr bIns="0"/>
          <a:lstStyle>
            <a:lvl1pPr>
              <a:lnSpc>
                <a:spcPct val="100000"/>
              </a:lnSpc>
              <a:defRPr sz="3000" baseline="0">
                <a:solidFill>
                  <a:schemeClr val="bg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00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0464" y="1630894"/>
            <a:ext cx="5164375" cy="428323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单击此处编辑母版文本样式</a:t>
            </a:r>
          </a:p>
          <a:p>
            <a:pPr lvl="0"/>
            <a:endParaRPr lang="en-US" altLang="zh-CN" dirty="0" smtClean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2005" y="2119091"/>
            <a:ext cx="5172841" cy="3429000"/>
          </a:xfrm>
        </p:spPr>
        <p:txBody>
          <a:bodyPr/>
          <a:lstStyle>
            <a:lvl1pPr algn="l">
              <a:defRPr sz="1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6584053" y="4800139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3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696627" y="1769042"/>
            <a:ext cx="20698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 err="1">
                <a:solidFill>
                  <a:srgbClr val="00AFFF"/>
                </a:solidFill>
                <a:latin typeface="Verdana" charset="0"/>
                <a:cs typeface="Verdana" charset="0"/>
              </a:rPr>
              <a:t>www.chinagrandinc.com</a:t>
            </a:r>
            <a:endParaRPr lang="en-US" sz="1200" dirty="0">
              <a:solidFill>
                <a:srgbClr val="00AFFF"/>
              </a:solidFill>
              <a:latin typeface="Verdana" charset="0"/>
              <a:cs typeface="Verdana" charset="0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25098" y="2578104"/>
            <a:ext cx="8627943" cy="743579"/>
          </a:xfrm>
        </p:spPr>
        <p:txBody>
          <a:bodyPr bIns="0"/>
          <a:lstStyle>
            <a:lvl1pPr>
              <a:lnSpc>
                <a:spcPct val="100000"/>
              </a:lnSpc>
              <a:defRPr sz="3600" baseline="0">
                <a:solidFill>
                  <a:srgbClr val="FFFFFF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pic>
        <p:nvPicPr>
          <p:cNvPr id="7" name="Picture 6" descr="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2" y="2"/>
            <a:ext cx="12214577" cy="6870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defRPr sz="2500" baseline="0">
                <a:solidFill>
                  <a:schemeClr val="tx1"/>
                </a:solidFill>
                <a:latin typeface="Verdana" pitchFamily="34" charset="0"/>
                <a:ea typeface="微软雅黑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itchFamily="34" charset="-122"/>
                <a:cs typeface="微软雅黑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itchFamily="34" charset="-122"/>
                <a:cs typeface="微软雅黑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itchFamily="34" charset="-122"/>
                <a:cs typeface="微软雅黑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9489208"/>
      </p:ext>
    </p:extLst>
  </p:cSld>
  <p:clrMapOvr>
    <a:masterClrMapping/>
  </p:clrMapOvr>
  <p:transition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91224" y="467044"/>
            <a:ext cx="9144000" cy="743579"/>
          </a:xfrm>
        </p:spPr>
        <p:txBody>
          <a:bodyPr bIns="0"/>
          <a:lstStyle>
            <a:lvl1pPr>
              <a:lnSpc>
                <a:spcPct val="100000"/>
              </a:lnSpc>
              <a:defRPr sz="2500" baseline="0">
                <a:solidFill>
                  <a:schemeClr val="tx1"/>
                </a:solidFill>
                <a:latin typeface="Verdana" pitchFamily="34" charset="0"/>
                <a:ea typeface="微软雅黑" panose="020B0503020204020204" pitchFamily="34" charset="-122"/>
                <a:cs typeface="Hei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984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44749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8132238" y="4410075"/>
            <a:ext cx="3143249" cy="533400"/>
          </a:xfrm>
        </p:spPr>
        <p:txBody>
          <a:bodyPr/>
          <a:lstStyle>
            <a:lvl1pPr>
              <a:defRPr sz="1200" b="0" i="0" baseline="0">
                <a:solidFill>
                  <a:srgbClr val="000000"/>
                </a:solidFill>
                <a:latin typeface="Verdana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012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3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218712" fontAlgn="auto">
              <a:spcBef>
                <a:spcPts val="0"/>
              </a:spcBef>
              <a:spcAft>
                <a:spcPts val="0"/>
              </a:spcAft>
            </a:pPr>
            <a:fld id="{C318B422-1A95-49BB-BD07-DBC85A46DD6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  <a:cs typeface="+mn-cs"/>
              </a:rPr>
              <a:pPr defTabSz="1218712" fontAlgn="auto">
                <a:spcBef>
                  <a:spcPts val="0"/>
                </a:spcBef>
                <a:spcAft>
                  <a:spcPts val="0"/>
                </a:spcAft>
              </a:pPr>
              <a:t>2016/9/30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218712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218712" fontAlgn="auto">
              <a:spcBef>
                <a:spcPts val="0"/>
              </a:spcBef>
              <a:spcAft>
                <a:spcPts val="0"/>
              </a:spcAft>
            </a:pPr>
            <a:fld id="{B26A39EE-0A6C-47F4-976D-462F07E229E6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  <a:cs typeface="+mn-cs"/>
              </a:rPr>
              <a:pPr defTabSz="1218712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4" r:id="rId14"/>
    <p:sldLayoutId id="2147483855" r:id="rId15"/>
    <p:sldLayoutId id="2147483858" r:id="rId16"/>
    <p:sldLayoutId id="2147483859" r:id="rId17"/>
    <p:sldLayoutId id="2147483860" r:id="rId18"/>
    <p:sldLayoutId id="2147483861" r:id="rId19"/>
    <p:sldLayoutId id="2147483883" r:id="rId20"/>
    <p:sldLayoutId id="2147483887" r:id="rId21"/>
    <p:sldLayoutId id="2147483888" r:id="rId22"/>
    <p:sldLayoutId id="2147483889" r:id="rId23"/>
    <p:sldLayoutId id="2147483890" r:id="rId24"/>
    <p:sldLayoutId id="2147483891" r:id="rId25"/>
    <p:sldLayoutId id="2147483903" r:id="rId26"/>
    <p:sldLayoutId id="2147483760" r:id="rId27"/>
    <p:sldLayoutId id="2147483761" r:id="rId28"/>
    <p:sldLayoutId id="2147483764" r:id="rId29"/>
    <p:sldLayoutId id="2147483765" r:id="rId30"/>
    <p:sldLayoutId id="2147483769" r:id="rId31"/>
    <p:sldLayoutId id="2147483770" r:id="rId32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333995" y="1632571"/>
            <a:ext cx="6240000" cy="0"/>
          </a:xfrm>
          <a:prstGeom prst="line">
            <a:avLst/>
          </a:prstGeom>
          <a:ln>
            <a:solidFill>
              <a:srgbClr val="00A7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380539" y="4083477"/>
            <a:ext cx="6240000" cy="0"/>
          </a:xfrm>
          <a:prstGeom prst="line">
            <a:avLst/>
          </a:prstGeom>
          <a:ln>
            <a:solidFill>
              <a:srgbClr val="00A7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2 Marcador de contenido"/>
          <p:cNvSpPr txBox="1">
            <a:spLocks/>
          </p:cNvSpPr>
          <p:nvPr/>
        </p:nvSpPr>
        <p:spPr>
          <a:xfrm>
            <a:off x="6276333" y="5325611"/>
            <a:ext cx="4095779" cy="778098"/>
          </a:xfrm>
          <a:prstGeom prst="rect">
            <a:avLst/>
          </a:prstGeom>
        </p:spPr>
        <p:txBody>
          <a:bodyPr lIns="121855" tIns="60928" rIns="121855" bIns="60928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微软雅黑" pitchFamily="34" charset="-122"/>
                <a:ea typeface="微软雅黑" pitchFamily="34" charset="-122"/>
              </a:rPr>
              <a:t>此报告仅供客户内部使用。未经蓝凌的书面许可，其它任何</a:t>
            </a:r>
            <a:endParaRPr lang="en-US" altLang="zh-CN" sz="1200" dirty="0">
              <a:solidFill>
                <a:prstClr val="white">
                  <a:lumMod val="6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微软雅黑" pitchFamily="34" charset="-122"/>
                <a:ea typeface="微软雅黑" pitchFamily="34" charset="-122"/>
              </a:rPr>
              <a:t>机构不得擅自传阅、引用或复制。</a:t>
            </a:r>
            <a:endParaRPr lang="es-ES" sz="12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46" name="图片 45" descr="微信二维码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76861" y="4751116"/>
            <a:ext cx="1248427" cy="1247272"/>
          </a:xfrm>
          <a:prstGeom prst="rect">
            <a:avLst/>
          </a:prstGeom>
        </p:spPr>
      </p:pic>
      <p:pic>
        <p:nvPicPr>
          <p:cNvPr id="18" name="图片 17" descr="logo(小).png"/>
          <p:cNvPicPr>
            <a:picLocks noChangeAspect="1"/>
          </p:cNvPicPr>
          <p:nvPr/>
        </p:nvPicPr>
        <p:blipFill>
          <a:blip r:embed="rId3" cstate="print">
            <a:lum bright="17000"/>
          </a:blip>
          <a:stretch>
            <a:fillRect/>
          </a:stretch>
        </p:blipFill>
        <p:spPr>
          <a:xfrm>
            <a:off x="6421816" y="5125416"/>
            <a:ext cx="1524011" cy="191849"/>
          </a:xfrm>
          <a:prstGeom prst="rect">
            <a:avLst/>
          </a:prstGeom>
        </p:spPr>
      </p:pic>
      <p:pic>
        <p:nvPicPr>
          <p:cNvPr id="14" name="图片 13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80" y="1265713"/>
            <a:ext cx="1767861" cy="5056507"/>
          </a:xfrm>
          <a:prstGeom prst="rect">
            <a:avLst/>
          </a:prstGeom>
        </p:spPr>
      </p:pic>
      <p:pic>
        <p:nvPicPr>
          <p:cNvPr id="19" name="图片 18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712" y="518096"/>
            <a:ext cx="2095515" cy="580806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5333995" y="1747911"/>
            <a:ext cx="6144956" cy="1143000"/>
          </a:xfrm>
        </p:spPr>
        <p:txBody>
          <a:bodyPr/>
          <a:lstStyle/>
          <a:p>
            <a:pPr rtl="0" fontAlgn="auto"/>
            <a:r>
              <a:rPr lang="zh-CN" altLang="zh-CN" sz="4000" b="1" kern="1200" baseline="0" dirty="0" smtClean="0">
                <a:solidFill>
                  <a:srgbClr val="FFC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ＭＳ Ｐゴシック" panose="020B0600070205080204" pitchFamily="34" charset="-128"/>
              </a:rPr>
              <a:t>费控</a:t>
            </a:r>
            <a:r>
              <a:rPr lang="en-US" altLang="zh-CN" sz="4000" b="1" kern="1200" baseline="0" dirty="0" smtClean="0">
                <a:solidFill>
                  <a:srgbClr val="FFC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ＭＳ Ｐゴシック" panose="020B0600070205080204" pitchFamily="34" charset="-128"/>
              </a:rPr>
              <a:t>3.0</a:t>
            </a:r>
            <a:r>
              <a:rPr lang="zh-CN" altLang="zh-CN" sz="4000" b="1" kern="1200" baseline="0" dirty="0" smtClean="0">
                <a:solidFill>
                  <a:srgbClr val="FFC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ＭＳ Ｐゴシック" panose="020B0600070205080204" pitchFamily="34" charset="-128"/>
              </a:rPr>
              <a:t>普通用户手册</a:t>
            </a:r>
            <a:endParaRPr lang="zh-CN" altLang="zh-CN" sz="4000" baseline="0" dirty="0" smtClean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29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3106271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个人预算台账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" y="1036865"/>
            <a:ext cx="12049125" cy="52197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1600" y="3309260"/>
            <a:ext cx="3426790" cy="566054"/>
            <a:chOff x="101600" y="3309260"/>
            <a:chExt cx="3426790" cy="566054"/>
          </a:xfrm>
        </p:grpSpPr>
        <p:sp>
          <p:nvSpPr>
            <p:cNvPr id="4" name="矩形 3"/>
            <p:cNvSpPr/>
            <p:nvPr/>
          </p:nvSpPr>
          <p:spPr>
            <a:xfrm>
              <a:off x="101600" y="3628571"/>
              <a:ext cx="464457" cy="246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/>
            <p:cNvCxnSpPr/>
            <p:nvPr/>
          </p:nvCxnSpPr>
          <p:spPr>
            <a:xfrm flipH="1">
              <a:off x="595086" y="3410857"/>
              <a:ext cx="682171" cy="2358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291880" y="3309260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点击查询个人预算台账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365" y="1038203"/>
            <a:ext cx="12314091" cy="5890131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679824" y="1036865"/>
            <a:ext cx="5820514" cy="462267"/>
            <a:chOff x="5679824" y="1036865"/>
            <a:chExt cx="5820514" cy="462267"/>
          </a:xfrm>
        </p:grpSpPr>
        <p:sp>
          <p:nvSpPr>
            <p:cNvPr id="10" name="矩形 9"/>
            <p:cNvSpPr/>
            <p:nvPr/>
          </p:nvSpPr>
          <p:spPr>
            <a:xfrm>
              <a:off x="10621108" y="1036865"/>
              <a:ext cx="879230" cy="4226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9319846" y="1160585"/>
              <a:ext cx="1195754" cy="1582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5679824" y="1160578"/>
              <a:ext cx="3775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点击导出，可以导出个人预算台账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excel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364" y="1541001"/>
            <a:ext cx="12385622" cy="59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 sz="quarter"/>
          </p:nvPr>
        </p:nvSpPr>
        <p:spPr>
          <a:xfrm>
            <a:off x="40221" y="0"/>
            <a:ext cx="2474379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预算调整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" y="726015"/>
            <a:ext cx="9420303" cy="61144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25354" y="1337321"/>
            <a:ext cx="27666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预算调整：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、成本中心之间进行预算调整。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如：成本中心“人力资源部”与成本中心“总裁室”进行当前月份预算调整；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、跨成本中心下的相同科目间进行预算调整。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如：成本中心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“人力资源部”与成本中心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“总裁室”下的“差旅费”进行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当前月份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预算调整。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" y="712894"/>
            <a:ext cx="9402718" cy="612225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749876" y="5199776"/>
            <a:ext cx="5718008" cy="1547465"/>
            <a:chOff x="756138" y="5222631"/>
            <a:chExt cx="5718008" cy="1547465"/>
          </a:xfrm>
        </p:grpSpPr>
        <p:sp>
          <p:nvSpPr>
            <p:cNvPr id="10" name="矩形 9"/>
            <p:cNvSpPr/>
            <p:nvPr/>
          </p:nvSpPr>
          <p:spPr>
            <a:xfrm>
              <a:off x="756138" y="5222631"/>
              <a:ext cx="1160585" cy="6682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624754" y="5222631"/>
              <a:ext cx="1336431" cy="6682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 flipV="1">
              <a:off x="1916724" y="5890846"/>
              <a:ext cx="1512276" cy="2813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3411415" y="5890846"/>
              <a:ext cx="1213339" cy="2461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775424" y="6185321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借出成本中心与借入成本中心，至少有一个需要是</a:t>
              </a:r>
              <a:endPara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6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创建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者所属的成本中心</a:t>
              </a:r>
              <a:endPara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425354" y="1337321"/>
            <a:ext cx="27666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预算追加：主要分为年度内追加、年度外增加。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、年度内追加：年度总预算不变，在此前提下给当前月份预算进行追加；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、年度外追加：年度总预算会增加，同时给但钱月份预算增加相应金额。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2215662" cy="647818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预算追加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97902"/>
            <a:ext cx="9425354" cy="596009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725606" y="3112469"/>
            <a:ext cx="6853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、年度内追加：年度总预算不变，在此前提下给当前月份预算进行追加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、年度外追加：年度总预算会增加，同时给但钱月份预算增加相应金额。</a:t>
            </a:r>
            <a:endParaRPr lang="en-US" altLang="zh-CN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54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47" name="标题 3"/>
          <p:cNvSpPr>
            <a:spLocks noGrp="1"/>
          </p:cNvSpPr>
          <p:nvPr>
            <p:ph type="ctrTitle" sz="quarter"/>
          </p:nvPr>
        </p:nvSpPr>
        <p:spPr>
          <a:xfrm>
            <a:off x="40221" y="0"/>
            <a:ext cx="3529456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预算调整首页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579"/>
            <a:ext cx="12192000" cy="61144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69677" y="4167555"/>
            <a:ext cx="736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可知道当前流程审批人，若紧急，也点击可进入详情页面，给审批人发“催办”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804949" y="5169877"/>
            <a:ext cx="10135005" cy="1340876"/>
            <a:chOff x="1804949" y="5169877"/>
            <a:chExt cx="10135005" cy="1340876"/>
          </a:xfrm>
        </p:grpSpPr>
        <p:sp>
          <p:nvSpPr>
            <p:cNvPr id="5" name="矩形 4"/>
            <p:cNvSpPr/>
            <p:nvPr/>
          </p:nvSpPr>
          <p:spPr>
            <a:xfrm>
              <a:off x="1804949" y="5169877"/>
              <a:ext cx="10135005" cy="6506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 flipV="1">
              <a:off x="2778369" y="5855677"/>
              <a:ext cx="492369" cy="2989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2348830" y="6172199"/>
              <a:ext cx="24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点击，进入查看详情页面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6" y="733419"/>
            <a:ext cx="12165994" cy="61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1" y="0"/>
            <a:ext cx="1494693" cy="791308"/>
          </a:xfrm>
        </p:spPr>
        <p:txBody>
          <a:bodyPr/>
          <a:lstStyle/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事前</a:t>
            </a:r>
            <a:endParaRPr lang="zh-CN" altLang="en-US" sz="3200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" y="557432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	1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、目前蓝凌费控产品针对事前模块只提供“出差申请”表单模板，如需其他费用申请，需要项目开发人员通过增加自定义表单完成。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创建者在填写“出差申请”表单时，系统会根据所填内容（如：公司、成本中心、费用归属期、费用类型等）进行预算匹配。若未匹配到预算，系统是不允许表单进行提交的，此时创建者应仔细检查自己所填写的内容（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如：公司、成本中心、费用归属期、费用类型等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）是否正确。如检查完毕后仍无法匹配预算，那就请联系“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系统管理员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 查看是否存在对应预算。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7470"/>
            <a:ext cx="12192000" cy="46761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321169"/>
            <a:ext cx="10726615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8554" y="4941277"/>
            <a:ext cx="1354015" cy="404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092569" y="2778369"/>
            <a:ext cx="7535954" cy="2138587"/>
            <a:chOff x="2092569" y="2778369"/>
            <a:chExt cx="7535954" cy="2138587"/>
          </a:xfrm>
        </p:grpSpPr>
        <p:sp>
          <p:nvSpPr>
            <p:cNvPr id="14" name="文本框 13"/>
            <p:cNvSpPr txBox="1"/>
            <p:nvPr/>
          </p:nvSpPr>
          <p:spPr>
            <a:xfrm>
              <a:off x="3288326" y="3923160"/>
              <a:ext cx="63401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若无预算，请检查数据是否正确填写；若查不出原因，请联系管理员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4" idx="1"/>
            </p:cNvCxnSpPr>
            <p:nvPr/>
          </p:nvCxnSpPr>
          <p:spPr>
            <a:xfrm flipH="1" flipV="1">
              <a:off x="2391508" y="2778369"/>
              <a:ext cx="896818" cy="13140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>
              <a:off x="2092569" y="4092437"/>
              <a:ext cx="1195757" cy="824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26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-1" y="0"/>
            <a:ext cx="2455818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事前首页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3" y="936278"/>
            <a:ext cx="12192000" cy="49681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9282" y="6086522"/>
            <a:ext cx="11358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、事前首页，可以查看提交的事前申请流程是否发布及当前处理人是谁，以关注审批流程进度。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、左侧的导航栏可以分别查看“我启动的”、“待我审的”、“我已审的”、“未关闭的申请单”及“所有费用事前申请”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、每条记录可以点击进入详情页面。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76549" y="4572000"/>
            <a:ext cx="8987245" cy="910616"/>
            <a:chOff x="1776549" y="4572000"/>
            <a:chExt cx="8987245" cy="910616"/>
          </a:xfrm>
        </p:grpSpPr>
        <p:sp>
          <p:nvSpPr>
            <p:cNvPr id="6" name="矩形 5"/>
            <p:cNvSpPr/>
            <p:nvPr/>
          </p:nvSpPr>
          <p:spPr>
            <a:xfrm>
              <a:off x="1776549" y="4572000"/>
              <a:ext cx="8987245" cy="4310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2207623" y="5003074"/>
              <a:ext cx="600891" cy="2090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776549" y="5144062"/>
              <a:ext cx="24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点击可查看事前申请详情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63" y="722021"/>
            <a:ext cx="12205063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0" y="1"/>
            <a:ext cx="1734671" cy="647818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借款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477"/>
            <a:ext cx="12192000" cy="43428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5607423"/>
            <a:ext cx="12068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、游新建角色权限的人可看见新建按钮，点击新建跳转至新建页面。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、左侧的导航栏分别可以查询“借款申请查询”、“我的借款申请”、“我的还款”、“待我审的”、“我已审的”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3476"/>
            <a:ext cx="12192000" cy="4833947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74259" y="3088358"/>
            <a:ext cx="3940189" cy="811289"/>
            <a:chOff x="2474259" y="3088358"/>
            <a:chExt cx="3940189" cy="811289"/>
          </a:xfrm>
        </p:grpSpPr>
        <p:cxnSp>
          <p:nvCxnSpPr>
            <p:cNvPr id="9" name="直接箭头连接符 8"/>
            <p:cNvCxnSpPr/>
            <p:nvPr/>
          </p:nvCxnSpPr>
          <p:spPr>
            <a:xfrm flipV="1">
              <a:off x="2474259" y="3200400"/>
              <a:ext cx="685800" cy="69924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3160059" y="3088358"/>
              <a:ext cx="32543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还款日期需在当前借款日期之后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184221" y="3319190"/>
            <a:ext cx="3157987" cy="580457"/>
            <a:chOff x="9184221" y="3319190"/>
            <a:chExt cx="3157987" cy="580457"/>
          </a:xfrm>
        </p:grpSpPr>
        <p:cxnSp>
          <p:nvCxnSpPr>
            <p:cNvPr id="23" name="直接箭头连接符 22"/>
            <p:cNvCxnSpPr/>
            <p:nvPr/>
          </p:nvCxnSpPr>
          <p:spPr>
            <a:xfrm flipV="1">
              <a:off x="9184221" y="3523129"/>
              <a:ext cx="632132" cy="376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9695330" y="3319190"/>
              <a:ext cx="2646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借款人可自行选择还款方式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43400" y="5022648"/>
            <a:ext cx="5574343" cy="555350"/>
            <a:chOff x="4343400" y="5022648"/>
            <a:chExt cx="5574343" cy="555350"/>
          </a:xfrm>
        </p:grpSpPr>
        <p:sp>
          <p:nvSpPr>
            <p:cNvPr id="26" name="文本框 25"/>
            <p:cNvSpPr txBox="1"/>
            <p:nvPr/>
          </p:nvSpPr>
          <p:spPr>
            <a:xfrm>
              <a:off x="5219021" y="5239444"/>
              <a:ext cx="46987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借款人可选择哪些人可以对此借款单进行报销冲抵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 flipV="1">
              <a:off x="4343400" y="5022648"/>
              <a:ext cx="1116106" cy="2167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39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39" y="178694"/>
            <a:ext cx="2884070" cy="3615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2554014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借款首页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579"/>
            <a:ext cx="12192000" cy="532726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020207" y="4018787"/>
            <a:ext cx="3404088" cy="963122"/>
            <a:chOff x="4020207" y="4680933"/>
            <a:chExt cx="3404088" cy="963122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4020207" y="5013434"/>
              <a:ext cx="346841" cy="63062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4367048" y="4680933"/>
              <a:ext cx="3057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点击可跳转至借款单据详情页面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44924" y="6179588"/>
            <a:ext cx="1134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、点击进入借款单据详情页面，可分别做“还款登记”和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“借款转移”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操作；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、“还款核销”的还款金额可以由还款人手动输入，进行还款；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、“借款转移”则只能将剩余未还款额全部转移，不可手动修改金额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3578"/>
            <a:ext cx="12192000" cy="532726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75687" y="742155"/>
            <a:ext cx="6559719" cy="1513719"/>
            <a:chOff x="4775688" y="743578"/>
            <a:chExt cx="6559719" cy="1513719"/>
          </a:xfrm>
        </p:grpSpPr>
        <p:sp>
          <p:nvSpPr>
            <p:cNvPr id="11" name="矩形 10"/>
            <p:cNvSpPr/>
            <p:nvPr/>
          </p:nvSpPr>
          <p:spPr>
            <a:xfrm>
              <a:off x="9711559" y="743578"/>
              <a:ext cx="1623848" cy="4073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>
              <a:off x="8854966" y="1150883"/>
              <a:ext cx="1061544" cy="73530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775688" y="1918743"/>
              <a:ext cx="5297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可分别点击发起“还款登记”和“借款转移”流程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" y="742158"/>
            <a:ext cx="6347987" cy="53286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266" y="714862"/>
            <a:ext cx="5994889" cy="53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39" y="178694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2538248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通用报销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578"/>
            <a:ext cx="12192000" cy="611442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56745" y="3957142"/>
            <a:ext cx="3640105" cy="584775"/>
            <a:chOff x="756745" y="3957142"/>
            <a:chExt cx="3640105" cy="584775"/>
          </a:xfrm>
        </p:grpSpPr>
        <p:cxnSp>
          <p:nvCxnSpPr>
            <p:cNvPr id="6" name="直接箭头连接符 5"/>
            <p:cNvCxnSpPr/>
            <p:nvPr/>
          </p:nvCxnSpPr>
          <p:spPr>
            <a:xfrm flipH="1">
              <a:off x="756745" y="4130566"/>
              <a:ext cx="914400" cy="630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749972" y="3957142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点击，可以查询当前登录人</a:t>
              </a:r>
              <a:endPara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草稿状态的报销单据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19961" y="5087010"/>
            <a:ext cx="3450690" cy="338554"/>
            <a:chOff x="756745" y="3972908"/>
            <a:chExt cx="3450690" cy="338554"/>
          </a:xfrm>
        </p:grpSpPr>
        <p:cxnSp>
          <p:nvCxnSpPr>
            <p:cNvPr id="41" name="直接箭头连接符 40"/>
            <p:cNvCxnSpPr/>
            <p:nvPr/>
          </p:nvCxnSpPr>
          <p:spPr>
            <a:xfrm flipH="1">
              <a:off x="756745" y="4130566"/>
              <a:ext cx="914400" cy="630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1765741" y="3972908"/>
              <a:ext cx="24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点击，可以查询报销台账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19507" y="5975134"/>
            <a:ext cx="5344874" cy="338554"/>
            <a:chOff x="756745" y="3972908"/>
            <a:chExt cx="5344874" cy="403902"/>
          </a:xfrm>
        </p:grpSpPr>
        <p:cxnSp>
          <p:nvCxnSpPr>
            <p:cNvPr id="50" name="直接箭头连接符 49"/>
            <p:cNvCxnSpPr/>
            <p:nvPr/>
          </p:nvCxnSpPr>
          <p:spPr>
            <a:xfrm flipH="1">
              <a:off x="756745" y="4130566"/>
              <a:ext cx="914400" cy="630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1608081" y="3972908"/>
              <a:ext cx="4493538" cy="403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点击，可以查询未被报销主文档关联的报销明细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72059" y="6306203"/>
            <a:ext cx="5344874" cy="338554"/>
            <a:chOff x="756745" y="3972908"/>
            <a:chExt cx="5344874" cy="338554"/>
          </a:xfrm>
        </p:grpSpPr>
        <p:cxnSp>
          <p:nvCxnSpPr>
            <p:cNvPr id="53" name="直接箭头连接符 52"/>
            <p:cNvCxnSpPr/>
            <p:nvPr/>
          </p:nvCxnSpPr>
          <p:spPr>
            <a:xfrm flipH="1">
              <a:off x="756745" y="4130566"/>
              <a:ext cx="914400" cy="630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1608081" y="3972908"/>
              <a:ext cx="4493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点击，可以查询已被报销主文档关联的报销明细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30510" y="2780382"/>
            <a:ext cx="3704897" cy="338554"/>
            <a:chOff x="7630510" y="2780382"/>
            <a:chExt cx="3704897" cy="338554"/>
          </a:xfrm>
        </p:grpSpPr>
        <p:cxnSp>
          <p:nvCxnSpPr>
            <p:cNvPr id="11" name="直接箭头连接符 10"/>
            <p:cNvCxnSpPr/>
            <p:nvPr/>
          </p:nvCxnSpPr>
          <p:spPr>
            <a:xfrm>
              <a:off x="10657490" y="2900855"/>
              <a:ext cx="677917" cy="78828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7630510" y="2780382"/>
              <a:ext cx="3026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点击，可以新建报销主文档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6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39" y="178694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3563007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报销主文档填写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578"/>
            <a:ext cx="12192000" cy="61144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45673" y="2695906"/>
            <a:ext cx="210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费用成本承担公司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20045" y="2727438"/>
            <a:ext cx="210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费用成本承担部门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11562" y="4880574"/>
            <a:ext cx="210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费用核算项目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87303" y="4880574"/>
            <a:ext cx="210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费用归属预算项目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10658" y="5312847"/>
            <a:ext cx="210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费用关联的事前申请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27728" y="5312847"/>
            <a:ext cx="210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是否是摊销费用报销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9623" y="2865183"/>
            <a:ext cx="2323916" cy="40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521824" y="2470382"/>
            <a:ext cx="257799" cy="39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50370" y="2177248"/>
            <a:ext cx="3877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费用成本归属期，也可以说是预算归属期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4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20" grpId="0"/>
      <p:bldP spid="21" grpId="0"/>
      <p:bldP spid="22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9564" y="1945253"/>
            <a:ext cx="2377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预算模块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事前模块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借款模块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通用报销模块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通用付款模块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1" y="0"/>
            <a:ext cx="1494693" cy="791308"/>
          </a:xfrm>
        </p:spPr>
        <p:txBody>
          <a:bodyPr/>
          <a:lstStyle/>
          <a:p>
            <a:r>
              <a:rPr lang="zh-CN" altLang="en-US" sz="3200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章节</a:t>
            </a:r>
            <a:endParaRPr lang="zh-CN" altLang="en-US" sz="3200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738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8075"/>
            <a:ext cx="12192000" cy="487003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906608" y="2518202"/>
            <a:ext cx="6299547" cy="2165428"/>
            <a:chOff x="4279108" y="2793586"/>
            <a:chExt cx="4394312" cy="1205707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4279108" y="3003930"/>
              <a:ext cx="2362200" cy="99536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lIns="91432" tIns="45716" rIns="91432" bIns="45716"/>
            <a:lstStyle/>
            <a:p>
              <a:pPr marL="0" indent="0">
                <a:lnSpc>
                  <a:spcPct val="110000"/>
                </a:lnSpc>
                <a:spcBef>
                  <a:spcPct val="30000"/>
                </a:spcBef>
                <a:buClr>
                  <a:srgbClr val="00B0F0"/>
                </a:buClr>
                <a:buSzPct val="75000"/>
                <a:buFont typeface="Wingdings" pitchFamily="2" charset="2"/>
                <a:buNone/>
              </a:pPr>
              <a:endParaRPr lang="zh-CN" altLang="en-US" sz="1600" b="1" dirty="0">
                <a:ea typeface="微软雅黑" pitchFamily="34" charset="-122"/>
              </a:endParaRPr>
            </a:p>
          </p:txBody>
        </p:sp>
        <p:sp>
          <p:nvSpPr>
            <p:cNvPr id="16" name="Rectangle 24"/>
            <p:cNvSpPr>
              <a:spLocks noChangeArrowheads="1"/>
            </p:cNvSpPr>
            <p:nvPr/>
          </p:nvSpPr>
          <p:spPr bwMode="auto">
            <a:xfrm>
              <a:off x="6741013" y="2793586"/>
              <a:ext cx="1932407" cy="8193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/>
            <a:lstStyle/>
            <a:p>
              <a:pPr marL="192405" lvl="2" indent="-189230">
                <a:spcBef>
                  <a:spcPct val="20000"/>
                </a:spcBef>
                <a:buFontTx/>
                <a:buChar char="•"/>
              </a:pPr>
              <a:endParaRPr lang="en-US" altLang="zh-CN" sz="1400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3119718" cy="497541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报销明细填写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1411941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点击，可添加报销明细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30965" y="149262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点击，可选择未被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关联主文档的费用报销明细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08178" y="1454661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点击，可下载明细导入的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excel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47011" y="1034251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点击，可对报销明细进行批量导入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75906" y="2400504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实际发生费用类型，选择费用类型后，明细界面会自动根据费用类型配置变化，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如：增值税专用发票、发票号码、税率、发票金额、税额、不含税额等字段会出现。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29696" y="3725486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如果发票是增值税专用发票的话，请选中“是”，并填写相应内容，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增值税专用发票、发票号码、税率、发票金额、税额、不含税额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0" y="569936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	1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、如果在填写报销明细时，出现了“无事前”、“超事前”等情况，请检查报销明细填写的“费用类型”与事前申请明细中所填写的“费用类型”是否一致，如果一致，请联系管理员处理。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如果在填写报销明细时，出现了“无预算”、“超预算”等情况，请检查主表单的“归属公司”、“归属成本中心”、“费用归属期”，报销明细的“费用类型”是否填写正确，核实后仍出现“无预算”、“超预算”，请联系管理员处理，让他帮忙查看对应预算是否存在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5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6347012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摊销、收款、借款冲抵明细填写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6018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如果是摊销费用报销，选中了上面的“是否摊销费用”，摊销明细则会出现；如果选中了“冲抵借款”，则借款信息也会展现。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432"/>
            <a:ext cx="12192000" cy="517556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-188251" y="1143002"/>
            <a:ext cx="7058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填写摊销起始日期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终止日期，同时自动计算摊销总月数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自动添加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摊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销明细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71649" y="1293152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系统自动计算，核准金额合计减去税额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1452282" y="1519518"/>
            <a:ext cx="349624" cy="242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634318" y="146573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选完终止日期后自动计算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47564" y="4262717"/>
            <a:ext cx="8144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选中“冲抵借款”，系统自动加载报销人未清账的借款单据，供给报销人决定是否填写冲抵额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2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3388659" cy="55132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通用报销首页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4167"/>
            <a:ext cx="12192000" cy="607383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76718" y="4679577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点击，可跳转至报销单据详情页面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047"/>
            <a:ext cx="12192000" cy="610995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5156815" y="748047"/>
            <a:ext cx="6750566" cy="621709"/>
            <a:chOff x="5156815" y="748047"/>
            <a:chExt cx="6750566" cy="621709"/>
          </a:xfrm>
        </p:grpSpPr>
        <p:sp>
          <p:nvSpPr>
            <p:cNvPr id="15" name="矩形 14"/>
            <p:cNvSpPr/>
            <p:nvPr/>
          </p:nvSpPr>
          <p:spPr>
            <a:xfrm>
              <a:off x="9184220" y="748047"/>
              <a:ext cx="1640661" cy="2201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7920318" y="858118"/>
              <a:ext cx="1223561" cy="11007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5156815" y="1031202"/>
              <a:ext cx="6750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报销人可进入报销单据详情页面，点击“打印粘贴单”和</a:t>
              </a:r>
              <a:r>
                <a:rPr lang="zh-CN" altLang="en-US" sz="16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“打印报销单”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748046"/>
            <a:ext cx="12192000" cy="6109953"/>
            <a:chOff x="0" y="748046"/>
            <a:chExt cx="12192000" cy="610995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748046"/>
              <a:ext cx="12192000" cy="6109953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622175" y="1506071"/>
              <a:ext cx="1210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粘贴单打印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3886200" y="1667435"/>
              <a:ext cx="1613647" cy="21515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84167"/>
            <a:ext cx="12192000" cy="61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2341941" cy="501144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报销台账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4188"/>
            <a:ext cx="12192000" cy="61038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4188"/>
            <a:ext cx="12191999" cy="610381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53834" y="754188"/>
            <a:ext cx="4625789" cy="633237"/>
            <a:chOff x="7153834" y="754188"/>
            <a:chExt cx="4625789" cy="633237"/>
          </a:xfrm>
        </p:grpSpPr>
        <p:sp>
          <p:nvSpPr>
            <p:cNvPr id="15" name="矩形 14"/>
            <p:cNvSpPr/>
            <p:nvPr/>
          </p:nvSpPr>
          <p:spPr>
            <a:xfrm>
              <a:off x="10623176" y="754188"/>
              <a:ext cx="645459" cy="2946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>
              <a:endCxn id="15" idx="1"/>
            </p:cNvCxnSpPr>
            <p:nvPr/>
          </p:nvCxnSpPr>
          <p:spPr>
            <a:xfrm flipV="1">
              <a:off x="10085294" y="901530"/>
              <a:ext cx="537882" cy="1473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7153834" y="1048871"/>
              <a:ext cx="462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点击导出，可将查询出来的台账导出成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excel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文件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387425"/>
            <a:ext cx="12191999" cy="53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8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 sz="quarter"/>
          </p:nvPr>
        </p:nvSpPr>
        <p:spPr>
          <a:xfrm>
            <a:off x="0" y="1"/>
            <a:ext cx="3684494" cy="483326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新建通用付款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4938"/>
            <a:ext cx="12192000" cy="61030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4938"/>
            <a:ext cx="12192000" cy="61030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4" y="754939"/>
            <a:ext cx="12174436" cy="61030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93976" y="2129118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选择签约公司（供应商）后，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自动带出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34988" y="2129118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点击，可选择签约公司（供应商）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47464" y="2087725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选择签约公司（供应商）后，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自动带出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42569" y="3787582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点击，可选择合同编号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49593" y="36396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选择合同编号后，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自动带出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74750" y="36620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选择合同编号后，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自动带出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260424" y="4126136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点击，可以添加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“付款条件”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28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3054635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新建通用付款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818"/>
            <a:ext cx="12192000" cy="62101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54635" y="98771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是否发票付款，有发票，则需录入发票信息；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无发票和有收据，则不用录入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72277" y="287850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发票是否为专票，若果是，则“发票号码”、“税率”、“发票金额”等字段必填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87263" y="19094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下拉选择税率，并结合发票金额自动计算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“发票税额”和“不含税额”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42114" y="4840942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点击，可添加选择预算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808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 sz="quarter"/>
          </p:nvPr>
        </p:nvSpPr>
        <p:spPr>
          <a:xfrm>
            <a:off x="-1" y="0"/>
            <a:ext cx="3304903" cy="647818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新建通用付款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27087"/>
            <a:ext cx="12192001" cy="37971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48146" y="1240971"/>
            <a:ext cx="736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选中“冲抵预付款”，存在未完全冲销的预付款单据，系统会自动加载到下方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0377" y="2494836"/>
            <a:ext cx="6165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选择签约公司（供应商）后，自动带出下方的“收款账户名”、“开户行”、“账号”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8545" y="4862945"/>
            <a:ext cx="11610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根据实际情况，填完信息后就可以点击“提交”按钮，保存单据。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57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3213464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通用付款首页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579"/>
            <a:ext cx="12191999" cy="61144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23100" y="1243479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当前登录者可通过筛选条件过滤自己有权限看见的</a:t>
            </a:r>
            <a:endParaRPr lang="en-US" altLang="zh-CN" sz="16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付款单据列表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16053" y="4676366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点击，可以进入付款单据详情页面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" y="767095"/>
            <a:ext cx="12191998" cy="6186666"/>
            <a:chOff x="1" y="767095"/>
            <a:chExt cx="12191998" cy="618666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767095"/>
              <a:ext cx="12191998" cy="6186666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402006" y="813351"/>
              <a:ext cx="1897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付款单据详情页面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ChangeArrowheads="1"/>
          </p:cNvSpPr>
          <p:nvPr/>
        </p:nvSpPr>
        <p:spPr bwMode="auto">
          <a:xfrm>
            <a:off x="1165828" y="3003133"/>
            <a:ext cx="106093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  <a:cs typeface="黑体" charset="0"/>
              </a:rPr>
              <a:t>谢谢！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黑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144" y="439905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27296" y="0"/>
            <a:ext cx="1484911" cy="650208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致谢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99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28" y="28766"/>
            <a:ext cx="1372058" cy="586696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预算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6493" y="1969477"/>
            <a:ext cx="30245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部门科目预算</a:t>
            </a:r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专项项目预算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个人预算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预算调整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8163" y="1306286"/>
            <a:ext cx="353383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拥有“预算模块默认权限” ，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则可以进入预算模块首页，如果无权限进入模块，请联系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管理员给予“预算模块默认权限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、有了“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预算模块默认权限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”后，就可以查看到自己有权限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" y="1305631"/>
            <a:ext cx="8511907" cy="609391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29551" y="1467574"/>
            <a:ext cx="347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查询部门科目预算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39596" y="1676303"/>
            <a:ext cx="2362361" cy="3519695"/>
            <a:chOff x="574766" y="1078431"/>
            <a:chExt cx="2362361" cy="3519695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4766" y="1078431"/>
              <a:ext cx="1828801" cy="2278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2599509" y="1222122"/>
              <a:ext cx="337618" cy="33760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" y="1316680"/>
            <a:ext cx="8511907" cy="61100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492373" y="1123951"/>
            <a:ext cx="8906064" cy="4850784"/>
            <a:chOff x="9355701" y="570300"/>
            <a:chExt cx="8906064" cy="4850784"/>
          </a:xfrm>
        </p:grpSpPr>
        <p:cxnSp>
          <p:nvCxnSpPr>
            <p:cNvPr id="25" name="直接箭头连接符 24"/>
            <p:cNvCxnSpPr/>
            <p:nvPr/>
          </p:nvCxnSpPr>
          <p:spPr>
            <a:xfrm flipH="1">
              <a:off x="13063013" y="922757"/>
              <a:ext cx="420551" cy="3385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>
              <a:off x="9355701" y="922757"/>
              <a:ext cx="4152315" cy="4749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13535816" y="936416"/>
              <a:ext cx="410033" cy="2857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12648129" y="934738"/>
              <a:ext cx="848498" cy="44863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2464244" y="570300"/>
              <a:ext cx="57975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选择已选条件后后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，“部门科目预算” 会进行</a:t>
              </a:r>
              <a:r>
                <a:rPr lang="zh-CN" altLang="en-US" sz="16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过滤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H="1">
              <a:off x="11599386" y="934738"/>
              <a:ext cx="1884178" cy="3715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>
          <a:xfrm>
            <a:off x="4169" y="30126"/>
            <a:ext cx="3143478" cy="617692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部门科目预算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8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1" y="15432"/>
            <a:ext cx="5433647" cy="755967"/>
          </a:xfrm>
        </p:spPr>
        <p:txBody>
          <a:bodyPr/>
          <a:lstStyle/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部门科目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预算使用详情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查询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" y="1072663"/>
            <a:ext cx="12162667" cy="578533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811224" y="4747844"/>
            <a:ext cx="9671538" cy="1336433"/>
            <a:chOff x="1793631" y="4747844"/>
            <a:chExt cx="9671538" cy="1336433"/>
          </a:xfrm>
        </p:grpSpPr>
        <p:sp>
          <p:nvSpPr>
            <p:cNvPr id="9" name="矩形 8"/>
            <p:cNvSpPr/>
            <p:nvPr/>
          </p:nvSpPr>
          <p:spPr>
            <a:xfrm>
              <a:off x="1793631" y="5750169"/>
              <a:ext cx="9671538" cy="3341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4431323" y="4941277"/>
              <a:ext cx="1266091" cy="8088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5838092" y="4747844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ea typeface="宋体" panose="02010600030101010101" pitchFamily="2" charset="-122"/>
                </a:rPr>
                <a:t>点击进入详情页面</a:t>
              </a:r>
              <a:endParaRPr lang="zh-CN" altLang="en-US" sz="16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" y="1105507"/>
            <a:ext cx="12180253" cy="575249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8997660" y="2751993"/>
            <a:ext cx="3573721" cy="879236"/>
            <a:chOff x="9025956" y="2778364"/>
            <a:chExt cx="3573721" cy="879236"/>
          </a:xfrm>
        </p:grpSpPr>
        <p:sp>
          <p:nvSpPr>
            <p:cNvPr id="15" name="矩形 14"/>
            <p:cNvSpPr/>
            <p:nvPr/>
          </p:nvSpPr>
          <p:spPr>
            <a:xfrm>
              <a:off x="9025956" y="3217985"/>
              <a:ext cx="874179" cy="4396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>
              <a:off x="9970475" y="3042138"/>
              <a:ext cx="580296" cy="3165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0568352" y="2778364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点击可查询占用详情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991795" y="2253768"/>
            <a:ext cx="3778906" cy="879236"/>
            <a:chOff x="9025956" y="2778364"/>
            <a:chExt cx="3778906" cy="879236"/>
          </a:xfrm>
        </p:grpSpPr>
        <p:sp>
          <p:nvSpPr>
            <p:cNvPr id="22" name="矩形 21"/>
            <p:cNvSpPr/>
            <p:nvPr/>
          </p:nvSpPr>
          <p:spPr>
            <a:xfrm>
              <a:off x="9025956" y="3217985"/>
              <a:ext cx="874179" cy="4396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9970475" y="3042138"/>
              <a:ext cx="580296" cy="3165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0568352" y="2778364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点击可查询已使用详情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585" y="957245"/>
            <a:ext cx="12713677" cy="2578568"/>
            <a:chOff x="17585" y="957245"/>
            <a:chExt cx="12713677" cy="2578568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85" y="957245"/>
              <a:ext cx="12713677" cy="2578568"/>
            </a:xfrm>
            <a:prstGeom prst="rect">
              <a:avLst/>
            </a:prstGeom>
          </p:spPr>
        </p:pic>
        <p:cxnSp>
          <p:nvCxnSpPr>
            <p:cNvPr id="28" name="直接箭头连接符 27"/>
            <p:cNvCxnSpPr/>
            <p:nvPr/>
          </p:nvCxnSpPr>
          <p:spPr>
            <a:xfrm flipH="1">
              <a:off x="5081954" y="1105507"/>
              <a:ext cx="773731" cy="52986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5961183" y="984734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当前预算的占用金额详细情况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0" y="3535813"/>
            <a:ext cx="12770702" cy="5276190"/>
            <a:chOff x="11746" y="3535813"/>
            <a:chExt cx="12758955" cy="527619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46" y="3535813"/>
              <a:ext cx="12758955" cy="5276190"/>
            </a:xfrm>
            <a:prstGeom prst="rect">
              <a:avLst/>
            </a:prstGeom>
          </p:spPr>
        </p:pic>
        <p:cxnSp>
          <p:nvCxnSpPr>
            <p:cNvPr id="33" name="直接箭头连接符 32"/>
            <p:cNvCxnSpPr/>
            <p:nvPr/>
          </p:nvCxnSpPr>
          <p:spPr>
            <a:xfrm flipH="1">
              <a:off x="4026877" y="4180204"/>
              <a:ext cx="738554" cy="5406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800601" y="3969186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当前预算的已使用金额的详细情况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4" y="1269823"/>
            <a:ext cx="12057143" cy="5133333"/>
          </a:xfrm>
          <a:prstGeom prst="rect">
            <a:avLst/>
          </a:prstGeom>
        </p:spPr>
      </p:pic>
      <p:sp>
        <p:nvSpPr>
          <p:cNvPr id="9" name="标题 2"/>
          <p:cNvSpPr>
            <a:spLocks noGrp="1"/>
          </p:cNvSpPr>
          <p:nvPr>
            <p:ph type="ctrTitle" sz="quarter"/>
          </p:nvPr>
        </p:nvSpPr>
        <p:spPr>
          <a:xfrm>
            <a:off x="138544" y="286270"/>
            <a:ext cx="5857809" cy="64198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600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部门科目预算台账查询</a:t>
            </a:r>
            <a:r>
              <a:rPr lang="zh-CN" altLang="en-US" sz="1600" baseline="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en-US" sz="1600" baseline="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800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03373" y="1494690"/>
            <a:ext cx="3985441" cy="738556"/>
            <a:chOff x="103373" y="1494690"/>
            <a:chExt cx="3985441" cy="738556"/>
          </a:xfrm>
        </p:grpSpPr>
        <p:sp>
          <p:nvSpPr>
            <p:cNvPr id="4" name="矩形 3"/>
            <p:cNvSpPr/>
            <p:nvPr/>
          </p:nvSpPr>
          <p:spPr>
            <a:xfrm>
              <a:off x="103373" y="1951892"/>
              <a:ext cx="775857" cy="28135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879230" y="1670538"/>
              <a:ext cx="527539" cy="28135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441936" y="1494690"/>
              <a:ext cx="2646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点击查询部门科目预算台账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2" y="1301259"/>
            <a:ext cx="12171428" cy="5685714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5099538" y="4167551"/>
            <a:ext cx="6523888" cy="896818"/>
            <a:chOff x="5099538" y="4167551"/>
            <a:chExt cx="6523888" cy="896818"/>
          </a:xfrm>
        </p:grpSpPr>
        <p:sp>
          <p:nvSpPr>
            <p:cNvPr id="19" name="矩形 18"/>
            <p:cNvSpPr/>
            <p:nvPr/>
          </p:nvSpPr>
          <p:spPr>
            <a:xfrm>
              <a:off x="5099538" y="4589585"/>
              <a:ext cx="756139" cy="474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H="1">
              <a:off x="5838092" y="4325815"/>
              <a:ext cx="879231" cy="3165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664569" y="4167551"/>
              <a:ext cx="4958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可以点击查询部门科目预算台账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68566" y="1269823"/>
            <a:ext cx="5156781" cy="400715"/>
            <a:chOff x="6968566" y="1269823"/>
            <a:chExt cx="5156781" cy="400715"/>
          </a:xfrm>
        </p:grpSpPr>
        <p:sp>
          <p:nvSpPr>
            <p:cNvPr id="24" name="矩形 23"/>
            <p:cNvSpPr/>
            <p:nvPr/>
          </p:nvSpPr>
          <p:spPr>
            <a:xfrm>
              <a:off x="11236569" y="1269823"/>
              <a:ext cx="888778" cy="4007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/>
            <p:cNvCxnSpPr/>
            <p:nvPr/>
          </p:nvCxnSpPr>
          <p:spPr>
            <a:xfrm>
              <a:off x="10128738" y="1494690"/>
              <a:ext cx="1072662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6968566" y="1318840"/>
              <a:ext cx="3159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可以导出部门科目预算台账</a:t>
              </a:r>
              <a:r>
                <a:rPr lang="en-US" altLang="zh-CN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excel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41" y="1811215"/>
            <a:ext cx="12194142" cy="6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295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1" y="-7077"/>
            <a:ext cx="5070765" cy="586694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专项项目预算及使用详情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8" y="647818"/>
            <a:ext cx="8481620" cy="6210182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474779" y="967155"/>
            <a:ext cx="6224954" cy="3464165"/>
            <a:chOff x="791309" y="1295777"/>
            <a:chExt cx="6224954" cy="3293808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791309" y="1652954"/>
              <a:ext cx="1688501" cy="87923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2507490" y="1635369"/>
              <a:ext cx="119948" cy="29542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369907" y="1295777"/>
              <a:ext cx="5646356" cy="556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点击专项项目预算查询，可以看到所有当前登陆者有权限看的预算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634041" y="1323219"/>
            <a:ext cx="3182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、首页列表展示的是当前登陆者可以查看的所有项目预算。</a:t>
            </a:r>
            <a:endParaRPr lang="en-US" altLang="zh-CN" sz="1600" dirty="0" smtClean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 smtClean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、通过选择筛选条件，当前登陆者可以对数据进行筛选过滤。</a:t>
            </a:r>
            <a:endParaRPr lang="zh-CN" altLang="en-US" sz="16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168" name="组合 7167"/>
          <p:cNvGrpSpPr/>
          <p:nvPr/>
        </p:nvGrpSpPr>
        <p:grpSpPr>
          <a:xfrm>
            <a:off x="1318846" y="4251073"/>
            <a:ext cx="10852369" cy="584696"/>
            <a:chOff x="1318846" y="4251073"/>
            <a:chExt cx="10852369" cy="584696"/>
          </a:xfrm>
        </p:grpSpPr>
        <p:sp>
          <p:nvSpPr>
            <p:cNvPr id="26" name="矩形 25"/>
            <p:cNvSpPr/>
            <p:nvPr/>
          </p:nvSpPr>
          <p:spPr>
            <a:xfrm>
              <a:off x="1318846" y="4431320"/>
              <a:ext cx="6717323" cy="4044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8036171" y="4431320"/>
              <a:ext cx="474783" cy="2022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498415" y="4251073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点击可以进入专项项目预算的详情页面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7173" name="图片 7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6" y="638513"/>
            <a:ext cx="12194225" cy="6220381"/>
          </a:xfrm>
          <a:prstGeom prst="rect">
            <a:avLst/>
          </a:prstGeom>
        </p:spPr>
      </p:pic>
      <p:grpSp>
        <p:nvGrpSpPr>
          <p:cNvPr id="7178" name="组合 7177"/>
          <p:cNvGrpSpPr/>
          <p:nvPr/>
        </p:nvGrpSpPr>
        <p:grpSpPr>
          <a:xfrm>
            <a:off x="8247183" y="1115100"/>
            <a:ext cx="3877985" cy="1311577"/>
            <a:chOff x="8247183" y="1115100"/>
            <a:chExt cx="3877985" cy="1311577"/>
          </a:xfrm>
        </p:grpSpPr>
        <p:cxnSp>
          <p:nvCxnSpPr>
            <p:cNvPr id="7176" name="直接箭头连接符 7175"/>
            <p:cNvCxnSpPr/>
            <p:nvPr/>
          </p:nvCxnSpPr>
          <p:spPr>
            <a:xfrm flipH="1">
              <a:off x="9613361" y="1464905"/>
              <a:ext cx="550541" cy="347208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7" name="文本框 7176"/>
            <p:cNvSpPr txBox="1"/>
            <p:nvPr/>
          </p:nvSpPr>
          <p:spPr>
            <a:xfrm>
              <a:off x="8247183" y="1115100"/>
              <a:ext cx="3877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点击查询当前预算已使用金额的使用情况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74" name="矩形 7173"/>
            <p:cNvSpPr/>
            <p:nvPr/>
          </p:nvSpPr>
          <p:spPr>
            <a:xfrm>
              <a:off x="9149051" y="1916723"/>
              <a:ext cx="698333" cy="50995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258907" y="1724698"/>
            <a:ext cx="3672800" cy="1311577"/>
            <a:chOff x="8247183" y="1115100"/>
            <a:chExt cx="3672800" cy="1311577"/>
          </a:xfrm>
        </p:grpSpPr>
        <p:cxnSp>
          <p:nvCxnSpPr>
            <p:cNvPr id="44" name="直接箭头连接符 43"/>
            <p:cNvCxnSpPr/>
            <p:nvPr/>
          </p:nvCxnSpPr>
          <p:spPr>
            <a:xfrm flipH="1">
              <a:off x="9613361" y="1464905"/>
              <a:ext cx="550541" cy="347208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8247183" y="1115100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点击查询当前预算占用金额的使用情况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149051" y="1916723"/>
              <a:ext cx="698333" cy="50995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84" name="组合 7183"/>
          <p:cNvGrpSpPr/>
          <p:nvPr/>
        </p:nvGrpSpPr>
        <p:grpSpPr>
          <a:xfrm>
            <a:off x="-35052" y="728938"/>
            <a:ext cx="12227052" cy="2997437"/>
            <a:chOff x="-35052" y="728938"/>
            <a:chExt cx="12227052" cy="2997437"/>
          </a:xfrm>
        </p:grpSpPr>
        <p:pic>
          <p:nvPicPr>
            <p:cNvPr id="7179" name="图片 71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052" y="728938"/>
              <a:ext cx="12227052" cy="2997437"/>
            </a:xfrm>
            <a:prstGeom prst="rect">
              <a:avLst/>
            </a:prstGeom>
          </p:spPr>
        </p:pic>
        <p:sp>
          <p:nvSpPr>
            <p:cNvPr id="7181" name="文本框 7180"/>
            <p:cNvSpPr txBox="1"/>
            <p:nvPr/>
          </p:nvSpPr>
          <p:spPr>
            <a:xfrm>
              <a:off x="3622427" y="816156"/>
              <a:ext cx="3869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占用预算详细使用情况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183" name="组合 7182"/>
          <p:cNvGrpSpPr/>
          <p:nvPr/>
        </p:nvGrpSpPr>
        <p:grpSpPr>
          <a:xfrm>
            <a:off x="0" y="3726375"/>
            <a:ext cx="12209581" cy="3109577"/>
            <a:chOff x="0" y="3726375"/>
            <a:chExt cx="12209581" cy="3109577"/>
          </a:xfrm>
        </p:grpSpPr>
        <p:pic>
          <p:nvPicPr>
            <p:cNvPr id="7180" name="图片 717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726375"/>
              <a:ext cx="12209581" cy="3109577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3774827" y="3834844"/>
              <a:ext cx="3869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已</a:t>
              </a:r>
              <a:r>
                <a:rPr lang="zh-CN" altLang="en-US" sz="1600" dirty="0" smtClean="0">
                  <a:solidFill>
                    <a:schemeClr val="accent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使用预算详细使用情况</a:t>
              </a:r>
              <a:endParaRPr lang="zh-CN" altLang="en-US" sz="16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31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1" y="798999"/>
            <a:ext cx="12019910" cy="51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4087091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专项项目预算台账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24690" y="2211011"/>
            <a:ext cx="4181383" cy="462917"/>
            <a:chOff x="124690" y="2211011"/>
            <a:chExt cx="4181383" cy="462917"/>
          </a:xfrm>
        </p:grpSpPr>
        <p:sp>
          <p:nvSpPr>
            <p:cNvPr id="24" name="矩形 23"/>
            <p:cNvSpPr/>
            <p:nvPr/>
          </p:nvSpPr>
          <p:spPr>
            <a:xfrm>
              <a:off x="124690" y="2486603"/>
              <a:ext cx="415636" cy="18732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43641" y="2211011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点击跳转至专项项目台账查询页面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>
              <a:off x="579625" y="2377269"/>
              <a:ext cx="561001" cy="1873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8999"/>
            <a:ext cx="12192000" cy="5933312"/>
          </a:xfrm>
          <a:prstGeom prst="rect">
            <a:avLst/>
          </a:prstGeom>
        </p:spPr>
      </p:pic>
      <p:grpSp>
        <p:nvGrpSpPr>
          <p:cNvPr id="61" name="组合 60"/>
          <p:cNvGrpSpPr/>
          <p:nvPr/>
        </p:nvGrpSpPr>
        <p:grpSpPr>
          <a:xfrm>
            <a:off x="5094313" y="3652923"/>
            <a:ext cx="5171719" cy="685946"/>
            <a:chOff x="5070764" y="3705945"/>
            <a:chExt cx="5171719" cy="685946"/>
          </a:xfrm>
        </p:grpSpPr>
        <p:sp>
          <p:nvSpPr>
            <p:cNvPr id="62" name="矩形 61"/>
            <p:cNvSpPr/>
            <p:nvPr/>
          </p:nvSpPr>
          <p:spPr>
            <a:xfrm>
              <a:off x="5070764" y="3906982"/>
              <a:ext cx="775854" cy="4849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6774867" y="3705945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点击查询，可查询专项项目预算台账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 flipH="1">
              <a:off x="5902030" y="3872202"/>
              <a:ext cx="872837" cy="2493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7487234" y="677472"/>
            <a:ext cx="3859639" cy="555583"/>
            <a:chOff x="7487234" y="677472"/>
            <a:chExt cx="3859639" cy="555583"/>
          </a:xfrm>
        </p:grpSpPr>
        <p:sp>
          <p:nvSpPr>
            <p:cNvPr id="40" name="矩形 39"/>
            <p:cNvSpPr/>
            <p:nvPr/>
          </p:nvSpPr>
          <p:spPr>
            <a:xfrm>
              <a:off x="10626256" y="743579"/>
              <a:ext cx="720617" cy="48947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9504218" y="900545"/>
              <a:ext cx="1122038" cy="9698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7487234" y="677472"/>
              <a:ext cx="21339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点击可导出台账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excel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0" y="1242235"/>
            <a:ext cx="12143619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7095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91510" y="2889250"/>
            <a:ext cx="1064895" cy="58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>
              <a:latin typeface="Verdana" pitchFamily="34" charset="0"/>
              <a:ea typeface="黑体" pitchFamily="49" charset="-122"/>
            </a:endParaRPr>
          </a:p>
          <a:p>
            <a:endParaRPr lang="zh-CN" altLang="en-US" sz="1600" dirty="0" smtClean="0">
              <a:latin typeface="Verdana" pitchFamily="34" charset="0"/>
              <a:ea typeface="黑体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1" y="286270"/>
            <a:ext cx="2884070" cy="361548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2400286" cy="743579"/>
          </a:xfrm>
        </p:spPr>
        <p:txBody>
          <a:bodyPr/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个人预算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" y="1267524"/>
            <a:ext cx="12061220" cy="559047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071" y="3010485"/>
            <a:ext cx="8324127" cy="835801"/>
            <a:chOff x="7071" y="3010485"/>
            <a:chExt cx="8324127" cy="835801"/>
          </a:xfrm>
        </p:grpSpPr>
        <p:sp>
          <p:nvSpPr>
            <p:cNvPr id="4" name="文本框 3"/>
            <p:cNvSpPr txBox="1"/>
            <p:nvPr/>
          </p:nvSpPr>
          <p:spPr>
            <a:xfrm>
              <a:off x="1872343" y="3010485"/>
              <a:ext cx="64588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点击“个人预算”下方的预算查询可进入“个人预算”首页。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071" y="3470275"/>
              <a:ext cx="863786" cy="37601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>
              <a:off x="870857" y="3253694"/>
              <a:ext cx="1001486" cy="21635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3191510" y="1460823"/>
            <a:ext cx="5328376" cy="600206"/>
            <a:chOff x="3191510" y="1460823"/>
            <a:chExt cx="5328376" cy="600206"/>
          </a:xfrm>
        </p:grpSpPr>
        <p:sp>
          <p:nvSpPr>
            <p:cNvPr id="11" name="矩形 10"/>
            <p:cNvSpPr/>
            <p:nvPr/>
          </p:nvSpPr>
          <p:spPr>
            <a:xfrm>
              <a:off x="3191510" y="1654629"/>
              <a:ext cx="959576" cy="4064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>
              <a:off x="4151086" y="1654629"/>
              <a:ext cx="950684" cy="20320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flipH="1">
              <a:off x="5045450" y="1460823"/>
              <a:ext cx="3474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通过选择条件可对查询数据进行筛选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18555" y="4581852"/>
            <a:ext cx="9167692" cy="1043335"/>
            <a:chOff x="1872343" y="4537194"/>
            <a:chExt cx="9167692" cy="1043335"/>
          </a:xfrm>
        </p:grpSpPr>
        <p:sp>
          <p:nvSpPr>
            <p:cNvPr id="7" name="矩形 6"/>
            <p:cNvSpPr/>
            <p:nvPr/>
          </p:nvSpPr>
          <p:spPr>
            <a:xfrm>
              <a:off x="1872343" y="5325035"/>
              <a:ext cx="9167692" cy="25549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7826188" y="4706471"/>
              <a:ext cx="505010" cy="57822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8271150" y="4537194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点击查看预算详情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" y="1267527"/>
            <a:ext cx="12061220" cy="5590476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9022976" y="2593628"/>
            <a:ext cx="2702859" cy="1247492"/>
            <a:chOff x="9022976" y="2714651"/>
            <a:chExt cx="2702859" cy="830997"/>
          </a:xfrm>
        </p:grpSpPr>
        <p:sp>
          <p:nvSpPr>
            <p:cNvPr id="21" name="矩形 20"/>
            <p:cNvSpPr/>
            <p:nvPr/>
          </p:nvSpPr>
          <p:spPr>
            <a:xfrm>
              <a:off x="9022976" y="2983379"/>
              <a:ext cx="712695" cy="32410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9762565" y="3010485"/>
              <a:ext cx="433904" cy="13612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0206318" y="2714651"/>
              <a:ext cx="15195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点击查询，查看预算详细占用情况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027459" y="1748758"/>
            <a:ext cx="2702859" cy="1599669"/>
            <a:chOff x="9022976" y="2714651"/>
            <a:chExt cx="2702859" cy="830997"/>
          </a:xfrm>
        </p:grpSpPr>
        <p:sp>
          <p:nvSpPr>
            <p:cNvPr id="27" name="矩形 26"/>
            <p:cNvSpPr/>
            <p:nvPr/>
          </p:nvSpPr>
          <p:spPr>
            <a:xfrm>
              <a:off x="9022976" y="2983379"/>
              <a:ext cx="712695" cy="32410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9762565" y="3010485"/>
              <a:ext cx="433904" cy="13612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0206318" y="2714651"/>
              <a:ext cx="15195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点击查询，查看预算详细已使用情况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6378" y="1271258"/>
            <a:ext cx="12061221" cy="2794881"/>
            <a:chOff x="7070" y="-579219"/>
            <a:chExt cx="12061221" cy="2794881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0" y="-579219"/>
              <a:ext cx="12061221" cy="2794881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354535" y="-552945"/>
              <a:ext cx="225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预算占用详细情况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5271247" y="-187613"/>
              <a:ext cx="443753" cy="41435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-6379" y="4067716"/>
            <a:ext cx="12050977" cy="2800565"/>
            <a:chOff x="17314" y="4057434"/>
            <a:chExt cx="12050977" cy="2800565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314" y="4057434"/>
              <a:ext cx="12050977" cy="2800565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3341087" y="4210085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预算已使用详细情况</a:t>
              </a:r>
              <a:endPara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40" name="直接箭头连接符 39"/>
            <p:cNvCxnSpPr/>
            <p:nvPr/>
          </p:nvCxnSpPr>
          <p:spPr>
            <a:xfrm>
              <a:off x="5257799" y="4523591"/>
              <a:ext cx="443753" cy="37076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05406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气流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气流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13061</TotalTime>
  <Words>1429</Words>
  <Application>Microsoft Office PowerPoint</Application>
  <PresentationFormat>宽屏</PresentationFormat>
  <Paragraphs>184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Hei</vt:lpstr>
      <vt:lpstr>ＭＳ Ｐゴシック</vt:lpstr>
      <vt:lpstr>方正姚体</vt:lpstr>
      <vt:lpstr>黑体</vt:lpstr>
      <vt:lpstr>黑体-简 细体</vt:lpstr>
      <vt:lpstr>宋体</vt:lpstr>
      <vt:lpstr>微软雅黑</vt:lpstr>
      <vt:lpstr>Arial</vt:lpstr>
      <vt:lpstr>Calibri</vt:lpstr>
      <vt:lpstr>Georgia</vt:lpstr>
      <vt:lpstr>Trebuchet MS</vt:lpstr>
      <vt:lpstr>Verdana</vt:lpstr>
      <vt:lpstr>Wingdings</vt:lpstr>
      <vt:lpstr>气流</vt:lpstr>
      <vt:lpstr>费控3.0普通用户手册 </vt:lpstr>
      <vt:lpstr>章节</vt:lpstr>
      <vt:lpstr>预算</vt:lpstr>
      <vt:lpstr>部门科目预算</vt:lpstr>
      <vt:lpstr>部门科目预算使用详情查询</vt:lpstr>
      <vt:lpstr>部门科目预算台账查询 </vt:lpstr>
      <vt:lpstr>专项项目预算及使用详情</vt:lpstr>
      <vt:lpstr>专项项目预算台账</vt:lpstr>
      <vt:lpstr>个人预算</vt:lpstr>
      <vt:lpstr>个人预算台账</vt:lpstr>
      <vt:lpstr>预算调整</vt:lpstr>
      <vt:lpstr>预算追加</vt:lpstr>
      <vt:lpstr>预算调整首页</vt:lpstr>
      <vt:lpstr>事前</vt:lpstr>
      <vt:lpstr>事前首页</vt:lpstr>
      <vt:lpstr>借款</vt:lpstr>
      <vt:lpstr>借款首页</vt:lpstr>
      <vt:lpstr>通用报销</vt:lpstr>
      <vt:lpstr>报销主文档填写</vt:lpstr>
      <vt:lpstr>报销明细填写</vt:lpstr>
      <vt:lpstr>摊销、收款、借款冲抵明细填写</vt:lpstr>
      <vt:lpstr>通用报销首页</vt:lpstr>
      <vt:lpstr>报销台账</vt:lpstr>
      <vt:lpstr>新建通用付款</vt:lpstr>
      <vt:lpstr>新建通用付款</vt:lpstr>
      <vt:lpstr>新建通用付款</vt:lpstr>
      <vt:lpstr>通用付款首页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sunv</dc:creator>
  <cp:lastModifiedBy>fup1020239296@outlook.com</cp:lastModifiedBy>
  <cp:revision>1376</cp:revision>
  <cp:lastPrinted>2008-03-18T06:08:07Z</cp:lastPrinted>
  <dcterms:created xsi:type="dcterms:W3CDTF">2013-11-25T01:47:03Z</dcterms:created>
  <dcterms:modified xsi:type="dcterms:W3CDTF">2016-09-30T05:40:11Z</dcterms:modified>
</cp:coreProperties>
</file>